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1" r:id="rId5"/>
    <p:sldId id="263" r:id="rId6"/>
    <p:sldId id="259" r:id="rId7"/>
    <p:sldId id="260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Users\user\Desktop\&#1178;&#1052;&#1046;%202&#1089;&#1072;&#1073;&#1072;&#1179;%2016.04.2014\&#1057;&#1077;&#1088;&#1075;&#1110;&#1090;&#1091;%20&#1089;&#1241;&#1090;&#1110;%20&#1058;&#1257;&#1088;&#1090;%20&#1073;&#1072;&#1083;&#1072;.mp4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548680"/>
            <a:ext cx="8229600" cy="1714202"/>
          </a:xfrm>
        </p:spPr>
        <p:txBody>
          <a:bodyPr>
            <a:normAutofit fontScale="90000"/>
          </a:bodyPr>
          <a:lstStyle/>
          <a:p>
            <a:r>
              <a:rPr lang="kk-KZ" sz="4900" dirty="0" smtClean="0">
                <a:solidFill>
                  <a:srgbClr val="FF0000"/>
                </a:solidFill>
                <a:effectLst/>
                <a:latin typeface="+mn-lt"/>
              </a:rPr>
              <a:t>Топтастыру стратегиясы </a:t>
            </a:r>
            <a:r>
              <a:rPr lang="ru-RU" sz="4900" dirty="0" smtClean="0">
                <a:solidFill>
                  <a:srgbClr val="FF0000"/>
                </a:solidFill>
                <a:effectLst/>
                <a:latin typeface="+mn-lt"/>
              </a:rPr>
              <a:t/>
            </a:r>
            <a:br>
              <a:rPr lang="ru-RU" sz="4900" dirty="0" smtClean="0">
                <a:solidFill>
                  <a:srgbClr val="FF0000"/>
                </a:solidFill>
                <a:effectLst/>
                <a:latin typeface="+mn-lt"/>
              </a:rPr>
            </a:br>
            <a:r>
              <a:rPr lang="kk-KZ" sz="4900" dirty="0" smtClean="0">
                <a:solidFill>
                  <a:srgbClr val="FF0000"/>
                </a:solidFill>
                <a:effectLst/>
                <a:latin typeface="+mn-lt"/>
              </a:rPr>
              <a:t>Қабдеш Жұмаділов кім?</a:t>
            </a:r>
            <a:r>
              <a:rPr lang="ru-RU" sz="4900" dirty="0" smtClean="0"/>
              <a:t/>
            </a:r>
            <a:br>
              <a:rPr lang="ru-RU" sz="4900" dirty="0" smtClean="0"/>
            </a:br>
            <a:r>
              <a:rPr lang="kk-KZ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2915816" y="2780928"/>
            <a:ext cx="3528392" cy="187220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3600" b="1" dirty="0" smtClean="0">
                <a:solidFill>
                  <a:schemeClr val="accent5">
                    <a:lumMod val="75000"/>
                  </a:schemeClr>
                </a:solidFill>
              </a:rPr>
              <a:t>Қабдеш Жұмаділов</a:t>
            </a:r>
            <a:endParaRPr lang="ru-RU" sz="36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6156176" y="3212976"/>
            <a:ext cx="1152128" cy="216024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 rot="814925">
            <a:off x="6030877" y="4199871"/>
            <a:ext cx="1080120" cy="288032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9910231">
            <a:off x="2502891" y="4169357"/>
            <a:ext cx="753348" cy="247477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12527171">
            <a:off x="2176561" y="2900963"/>
            <a:ext cx="1152128" cy="216024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17717614">
            <a:off x="4637945" y="2380488"/>
            <a:ext cx="732204" cy="291137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5598981">
            <a:off x="4300393" y="4881476"/>
            <a:ext cx="732204" cy="291137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kk-KZ" sz="4900" dirty="0" smtClean="0"/>
              <a:t>Жаңа сөздер</a:t>
            </a:r>
            <a:r>
              <a:rPr lang="kk-KZ" dirty="0" smtClean="0"/>
              <a:t/>
            </a:r>
            <a:br>
              <a:rPr lang="kk-KZ" dirty="0" smtClean="0"/>
            </a:b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95536" y="1294638"/>
          <a:ext cx="8280920" cy="5086690"/>
        </p:xfrm>
        <a:graphic>
          <a:graphicData uri="http://schemas.openxmlformats.org/drawingml/2006/table">
            <a:tbl>
              <a:tblPr/>
              <a:tblGrid>
                <a:gridCol w="2443489"/>
                <a:gridCol w="5837431"/>
              </a:tblGrid>
              <a:tr h="50866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3200" b="1" dirty="0">
                          <a:solidFill>
                            <a:srgbClr val="FFFF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Ақалтеке –</a:t>
                      </a:r>
                      <a:endParaRPr lang="ru-RU" sz="3200" b="1" dirty="0">
                        <a:solidFill>
                          <a:srgbClr val="FFFF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3200" b="1" dirty="0" smtClean="0">
                        <a:solidFill>
                          <a:srgbClr val="FFFF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3200" b="1" dirty="0" smtClean="0">
                          <a:solidFill>
                            <a:srgbClr val="FFFF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Бесті </a:t>
                      </a:r>
                      <a:r>
                        <a:rPr lang="kk-KZ" sz="3200" b="1" dirty="0">
                          <a:solidFill>
                            <a:srgbClr val="FFFF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– </a:t>
                      </a:r>
                      <a:endParaRPr lang="ru-RU" sz="3200" b="1" dirty="0">
                        <a:solidFill>
                          <a:srgbClr val="FFFF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3200" b="1" dirty="0">
                          <a:solidFill>
                            <a:srgbClr val="FFFF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Қу мүйіз – </a:t>
                      </a:r>
                      <a:endParaRPr lang="ru-RU" sz="3200" b="1" dirty="0">
                        <a:solidFill>
                          <a:srgbClr val="FFFF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3200" b="1" dirty="0" smtClean="0">
                        <a:solidFill>
                          <a:srgbClr val="FFFF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3200" b="1" dirty="0" smtClean="0">
                          <a:solidFill>
                            <a:srgbClr val="FFFF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Өрелеу </a:t>
                      </a:r>
                      <a:r>
                        <a:rPr lang="kk-KZ" sz="3200" b="1" dirty="0">
                          <a:solidFill>
                            <a:srgbClr val="FFFF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 </a:t>
                      </a:r>
                      <a:endParaRPr lang="ru-RU" sz="3200" b="1" dirty="0">
                        <a:solidFill>
                          <a:srgbClr val="FFFF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3200" b="1" dirty="0">
                          <a:solidFill>
                            <a:srgbClr val="FFFF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Түркімендік жүйрік жылқы тұқымы</a:t>
                      </a:r>
                      <a:endParaRPr lang="ru-RU" sz="3200" b="1" dirty="0">
                        <a:solidFill>
                          <a:srgbClr val="FFFF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3200" b="1" dirty="0">
                          <a:solidFill>
                            <a:srgbClr val="FFFF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Бес жастағы жылқы</a:t>
                      </a:r>
                      <a:endParaRPr lang="ru-RU" sz="3200" b="1" dirty="0">
                        <a:solidFill>
                          <a:srgbClr val="FFFF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3200" b="1" dirty="0">
                          <a:solidFill>
                            <a:srgbClr val="FFFF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Көп нәрсені бастан кешірген, ысылған, төселген.</a:t>
                      </a:r>
                      <a:endParaRPr lang="ru-RU" sz="3200" b="1" dirty="0">
                        <a:solidFill>
                          <a:srgbClr val="FFFF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3200" b="1" dirty="0">
                          <a:solidFill>
                            <a:srgbClr val="FFFF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Аттың алдыңғы аяқтары мен арты бір аяғын шалып байлау, өре (шідер) салу.</a:t>
                      </a:r>
                      <a:endParaRPr lang="ru-RU" sz="3200" b="1" dirty="0">
                        <a:solidFill>
                          <a:srgbClr val="FFFF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0266"/>
          </a:xfrm>
        </p:spPr>
        <p:txBody>
          <a:bodyPr>
            <a:noAutofit/>
          </a:bodyPr>
          <a:lstStyle/>
          <a:p>
            <a:r>
              <a:rPr lang="kk-KZ" sz="4000" dirty="0" smtClean="0">
                <a:solidFill>
                  <a:srgbClr val="FFFF00"/>
                </a:solidFill>
                <a:effectLst/>
                <a:latin typeface="+mn-lt"/>
              </a:rPr>
              <a:t>Дәптермен жұмыс. </a:t>
            </a:r>
            <a:br>
              <a:rPr lang="kk-KZ" sz="4000" dirty="0" smtClean="0">
                <a:solidFill>
                  <a:srgbClr val="FFFF00"/>
                </a:solidFill>
                <a:effectLst/>
                <a:latin typeface="+mn-lt"/>
              </a:rPr>
            </a:br>
            <a:r>
              <a:rPr lang="kk-KZ" sz="4000" dirty="0" smtClean="0">
                <a:solidFill>
                  <a:srgbClr val="FFFF00"/>
                </a:solidFill>
                <a:effectLst/>
                <a:latin typeface="+mn-lt"/>
              </a:rPr>
              <a:t>«Менің әңгімем» атты бөлікті ғана </a:t>
            </a:r>
            <a:r>
              <a:rPr lang="kk-KZ" sz="4000" dirty="0" smtClean="0">
                <a:solidFill>
                  <a:srgbClr val="FFFF00"/>
                </a:solidFill>
                <a:effectLst/>
                <a:latin typeface="+mn-lt"/>
              </a:rPr>
              <a:t>толтыру</a:t>
            </a:r>
            <a:r>
              <a:rPr lang="ru-RU" sz="4000" dirty="0" smtClean="0">
                <a:solidFill>
                  <a:srgbClr val="FFFF00"/>
                </a:solidFill>
                <a:effectLst/>
                <a:latin typeface="+mn-lt"/>
              </a:rPr>
              <a:t/>
            </a:r>
            <a:br>
              <a:rPr lang="ru-RU" sz="4000" dirty="0" smtClean="0">
                <a:solidFill>
                  <a:srgbClr val="FFFF00"/>
                </a:solidFill>
                <a:effectLst/>
                <a:latin typeface="+mn-lt"/>
              </a:rPr>
            </a:br>
            <a:endParaRPr lang="ru-RU" sz="4000" dirty="0">
              <a:solidFill>
                <a:srgbClr val="FFFF00"/>
              </a:solidFill>
              <a:effectLst/>
              <a:latin typeface="+mn-lt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55576" y="2636912"/>
          <a:ext cx="7848872" cy="3699469"/>
        </p:xfrm>
        <a:graphic>
          <a:graphicData uri="http://schemas.openxmlformats.org/drawingml/2006/table">
            <a:tbl>
              <a:tblPr/>
              <a:tblGrid>
                <a:gridCol w="2615160"/>
                <a:gridCol w="2616856"/>
                <a:gridCol w="2616856"/>
              </a:tblGrid>
              <a:tr h="16132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3200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Менің әңгімем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320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Ұқсастығы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3200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Жазушының </a:t>
                      </a:r>
                      <a:r>
                        <a:rPr lang="kk-KZ" sz="3200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әңгімесі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00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12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12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12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12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12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12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12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12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12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/>
          <a:lstStyle/>
          <a:p>
            <a:r>
              <a:rPr lang="kk-KZ" dirty="0" smtClean="0"/>
              <a:t>Сергіту сәті</a:t>
            </a:r>
            <a:endParaRPr lang="ru-RU" dirty="0"/>
          </a:p>
        </p:txBody>
      </p:sp>
      <p:pic>
        <p:nvPicPr>
          <p:cNvPr id="4" name="Сергіту сәті Төрт бала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79512" y="836711"/>
            <a:ext cx="8784976" cy="58566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0266"/>
          </a:xfrm>
        </p:spPr>
        <p:txBody>
          <a:bodyPr>
            <a:noAutofit/>
          </a:bodyPr>
          <a:lstStyle/>
          <a:p>
            <a:r>
              <a:rPr lang="kk-KZ" sz="4000" dirty="0" smtClean="0">
                <a:solidFill>
                  <a:srgbClr val="FFFF00"/>
                </a:solidFill>
                <a:effectLst/>
                <a:latin typeface="+mn-lt"/>
              </a:rPr>
              <a:t>Дәптермен жұмыс. </a:t>
            </a:r>
            <a:br>
              <a:rPr lang="kk-KZ" sz="4000" dirty="0" smtClean="0">
                <a:solidFill>
                  <a:srgbClr val="FFFF00"/>
                </a:solidFill>
                <a:effectLst/>
                <a:latin typeface="+mn-lt"/>
              </a:rPr>
            </a:br>
            <a:r>
              <a:rPr lang="kk-KZ" sz="4000" dirty="0" smtClean="0">
                <a:solidFill>
                  <a:srgbClr val="FFFF00"/>
                </a:solidFill>
                <a:effectLst/>
                <a:latin typeface="+mn-lt"/>
              </a:rPr>
              <a:t>”Жазушының әңгімесі” мен “Ұқсастығын”   толтыру</a:t>
            </a:r>
            <a:r>
              <a:rPr lang="ru-RU" sz="4000" dirty="0" smtClean="0">
                <a:solidFill>
                  <a:srgbClr val="FFFF00"/>
                </a:solidFill>
                <a:effectLst/>
                <a:latin typeface="+mn-lt"/>
              </a:rPr>
              <a:t/>
            </a:r>
            <a:br>
              <a:rPr lang="ru-RU" sz="4000" dirty="0" smtClean="0">
                <a:solidFill>
                  <a:srgbClr val="FFFF00"/>
                </a:solidFill>
                <a:effectLst/>
                <a:latin typeface="+mn-lt"/>
              </a:rPr>
            </a:br>
            <a:endParaRPr lang="ru-RU" sz="4000" dirty="0">
              <a:solidFill>
                <a:srgbClr val="FFFF00"/>
              </a:solidFill>
              <a:effectLst/>
              <a:latin typeface="+mn-lt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55576" y="2636912"/>
          <a:ext cx="7848872" cy="3278845"/>
        </p:xfrm>
        <a:graphic>
          <a:graphicData uri="http://schemas.openxmlformats.org/drawingml/2006/table">
            <a:tbl>
              <a:tblPr/>
              <a:tblGrid>
                <a:gridCol w="2615160"/>
                <a:gridCol w="2616856"/>
                <a:gridCol w="2616856"/>
              </a:tblGrid>
              <a:tr h="16132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3200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Менің әңгімем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320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Ұқсастығы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3200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Жазушының </a:t>
                      </a:r>
                      <a:r>
                        <a:rPr lang="kk-KZ" sz="3200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әңгімесі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00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12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12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12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12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12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12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12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8680"/>
            <a:ext cx="9144000" cy="6034682"/>
          </a:xfrm>
        </p:spPr>
        <p:txBody>
          <a:bodyPr>
            <a:noAutofit/>
          </a:bodyPr>
          <a:lstStyle/>
          <a:p>
            <a:pPr algn="l"/>
            <a:r>
              <a:rPr lang="kk-KZ" sz="3200" b="0" dirty="0" smtClean="0">
                <a:solidFill>
                  <a:srgbClr val="C00000"/>
                </a:solidFill>
                <a:effectLst/>
                <a:latin typeface="+mn-lt"/>
              </a:rPr>
              <a:t>Тапсырма:</a:t>
            </a:r>
            <a:br>
              <a:rPr lang="kk-KZ" sz="3200" b="0" dirty="0" smtClean="0">
                <a:solidFill>
                  <a:srgbClr val="C00000"/>
                </a:solidFill>
                <a:effectLst/>
                <a:latin typeface="+mn-lt"/>
              </a:rPr>
            </a:br>
            <a:r>
              <a:rPr lang="kk-KZ" sz="3200" b="0" dirty="0" smtClean="0">
                <a:solidFill>
                  <a:srgbClr val="C00000"/>
                </a:solidFill>
                <a:effectLst/>
                <a:latin typeface="+mn-lt"/>
              </a:rPr>
              <a:t>1топқа: Қозыкүреңге  байланысты  Төреқұл  әңгімесін  </a:t>
            </a:r>
            <a:br>
              <a:rPr lang="kk-KZ" sz="3200" b="0" dirty="0" smtClean="0">
                <a:solidFill>
                  <a:srgbClr val="C00000"/>
                </a:solidFill>
                <a:effectLst/>
                <a:latin typeface="+mn-lt"/>
              </a:rPr>
            </a:br>
            <a:r>
              <a:rPr lang="kk-KZ" sz="3200" b="0" dirty="0" smtClean="0">
                <a:solidFill>
                  <a:srgbClr val="C00000"/>
                </a:solidFill>
                <a:effectLst/>
                <a:latin typeface="+mn-lt"/>
              </a:rPr>
              <a:t>мазмұндау.</a:t>
            </a:r>
            <a:br>
              <a:rPr lang="kk-KZ" sz="3200" b="0" dirty="0" smtClean="0">
                <a:solidFill>
                  <a:srgbClr val="C00000"/>
                </a:solidFill>
                <a:effectLst/>
                <a:latin typeface="+mn-lt"/>
              </a:rPr>
            </a:br>
            <a:r>
              <a:rPr lang="kk-KZ" sz="3200" b="0" dirty="0" smtClean="0">
                <a:solidFill>
                  <a:srgbClr val="C00000"/>
                </a:solidFill>
                <a:effectLst/>
                <a:latin typeface="+mn-lt"/>
              </a:rPr>
              <a:t>2 топқа: Әңгімедегі Қозыкүреңнің  өзін – өзі жаратып, дайындалуын  тауып  оқу.</a:t>
            </a:r>
            <a:br>
              <a:rPr lang="kk-KZ" sz="3200" b="0" dirty="0" smtClean="0">
                <a:solidFill>
                  <a:srgbClr val="C00000"/>
                </a:solidFill>
                <a:effectLst/>
                <a:latin typeface="+mn-lt"/>
              </a:rPr>
            </a:br>
            <a:r>
              <a:rPr lang="kk-KZ" sz="3200" b="0" dirty="0" smtClean="0">
                <a:solidFill>
                  <a:srgbClr val="C00000"/>
                </a:solidFill>
                <a:effectLst/>
                <a:latin typeface="+mn-lt"/>
              </a:rPr>
              <a:t>3 топқа: Саяқбайдың  Қозыкүреңге  сүйіспеншілігін</a:t>
            </a:r>
            <a:r>
              <a:rPr lang="ru-RU" sz="3200" b="0" dirty="0" smtClean="0">
                <a:solidFill>
                  <a:srgbClr val="C00000"/>
                </a:solidFill>
                <a:effectLst/>
                <a:latin typeface="+mn-lt"/>
              </a:rPr>
              <a:t/>
            </a:r>
            <a:br>
              <a:rPr lang="ru-RU" sz="3200" b="0" dirty="0" smtClean="0">
                <a:solidFill>
                  <a:srgbClr val="C00000"/>
                </a:solidFill>
                <a:effectLst/>
                <a:latin typeface="+mn-lt"/>
              </a:rPr>
            </a:br>
            <a:r>
              <a:rPr lang="kk-KZ" sz="3200" b="0" dirty="0" smtClean="0">
                <a:solidFill>
                  <a:srgbClr val="C00000"/>
                </a:solidFill>
                <a:effectLst/>
                <a:latin typeface="+mn-lt"/>
              </a:rPr>
              <a:t>мазмұндау.</a:t>
            </a:r>
            <a:br>
              <a:rPr lang="kk-KZ" sz="3200" b="0" dirty="0" smtClean="0">
                <a:solidFill>
                  <a:srgbClr val="C00000"/>
                </a:solidFill>
                <a:effectLst/>
                <a:latin typeface="+mn-lt"/>
              </a:rPr>
            </a:br>
            <a:r>
              <a:rPr lang="kk-KZ" sz="3200" b="0" dirty="0" smtClean="0">
                <a:solidFill>
                  <a:srgbClr val="C00000"/>
                </a:solidFill>
                <a:effectLst/>
                <a:latin typeface="+mn-lt"/>
              </a:rPr>
              <a:t>4 топқа: Әңгімеде  портреттік  суреттемелер  бар ма?  Мысал  келтір.</a:t>
            </a:r>
            <a:br>
              <a:rPr lang="kk-KZ" sz="3200" b="0" dirty="0" smtClean="0">
                <a:solidFill>
                  <a:srgbClr val="C00000"/>
                </a:solidFill>
                <a:effectLst/>
                <a:latin typeface="+mn-lt"/>
              </a:rPr>
            </a:br>
            <a:r>
              <a:rPr lang="kk-KZ" sz="3200" b="0" dirty="0" smtClean="0">
                <a:solidFill>
                  <a:srgbClr val="C00000"/>
                </a:solidFill>
                <a:effectLst/>
                <a:latin typeface="+mn-lt"/>
              </a:rPr>
              <a:t>Әңгімеден  теңеу  сөздерді  табу.</a:t>
            </a:r>
            <a:r>
              <a:rPr lang="ru-RU" sz="3200" b="0" dirty="0" smtClean="0">
                <a:solidFill>
                  <a:srgbClr val="C00000"/>
                </a:solidFill>
                <a:effectLst/>
                <a:latin typeface="+mn-lt"/>
              </a:rPr>
              <a:t/>
            </a:r>
            <a:br>
              <a:rPr lang="ru-RU" sz="3200" b="0" dirty="0" smtClean="0">
                <a:solidFill>
                  <a:srgbClr val="C00000"/>
                </a:solidFill>
                <a:effectLst/>
                <a:latin typeface="+mn-lt"/>
              </a:rPr>
            </a:br>
            <a:endParaRPr lang="ru-RU" sz="3200" b="0" dirty="0">
              <a:solidFill>
                <a:srgbClr val="C00000"/>
              </a:solidFill>
              <a:effectLst/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26570"/>
          </a:xfrm>
        </p:spPr>
        <p:txBody>
          <a:bodyPr>
            <a:normAutofit/>
          </a:bodyPr>
          <a:lstStyle/>
          <a:p>
            <a:r>
              <a:rPr lang="kk-KZ" dirty="0" smtClean="0">
                <a:solidFill>
                  <a:srgbClr val="FFFF00"/>
                </a:solidFill>
                <a:effectLst/>
              </a:rPr>
              <a:t>«Туған жерді сағындың ба, Қозыкүрең ?»   әңгіме желісі бойынша ертегі жазу.</a:t>
            </a:r>
            <a:r>
              <a:rPr lang="ru-RU" dirty="0" smtClean="0">
                <a:solidFill>
                  <a:srgbClr val="FFFF00"/>
                </a:solidFill>
                <a:effectLst/>
              </a:rPr>
              <a:t/>
            </a:r>
            <a:br>
              <a:rPr lang="ru-RU" dirty="0" smtClean="0">
                <a:solidFill>
                  <a:srgbClr val="FFFF00"/>
                </a:solidFill>
                <a:effectLst/>
              </a:rPr>
            </a:br>
            <a:endParaRPr lang="ru-RU" dirty="0">
              <a:solidFill>
                <a:srgbClr val="FFFF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</TotalTime>
  <Words>81</Words>
  <Application>Microsoft Office PowerPoint</Application>
  <PresentationFormat>Экран (4:3)</PresentationFormat>
  <Paragraphs>38</Paragraphs>
  <Slides>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Апекс</vt:lpstr>
      <vt:lpstr>Топтастыру стратегиясы  Қабдеш Жұмаділов кім?   </vt:lpstr>
      <vt:lpstr>Жаңа сөздер </vt:lpstr>
      <vt:lpstr>Дәптермен жұмыс.  «Менің әңгімем» атты бөлікті ғана толтыру </vt:lpstr>
      <vt:lpstr>Сергіту сәті</vt:lpstr>
      <vt:lpstr>Дәптермен жұмыс.  ”Жазушының әңгімесі” мен “Ұқсастығын”   толтыру </vt:lpstr>
      <vt:lpstr>Тапсырма: 1топқа: Қозыкүреңге  байланысты  Төреқұл  әңгімесін   мазмұндау. 2 топқа: Әңгімедегі Қозыкүреңнің  өзін – өзі жаратып, дайындалуын  тауып  оқу. 3 топқа: Саяқбайдың  Қозыкүреңге  сүйіспеншілігін мазмұндау. 4 топқа: Әңгімеде  портреттік  суреттемелер  бар ма?  Мысал  келтір. Әңгімеден  теңеу  сөздерді  табу. </vt:lpstr>
      <vt:lpstr>«Туған жерді сағындың ба, Қозыкүрең ?»   әңгіме желісі бойынша ертегі жазу.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16</cp:revision>
  <dcterms:created xsi:type="dcterms:W3CDTF">2014-04-16T05:15:38Z</dcterms:created>
  <dcterms:modified xsi:type="dcterms:W3CDTF">2014-04-16T06:48:24Z</dcterms:modified>
</cp:coreProperties>
</file>